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1" r:id="rId6"/>
    <p:sldId id="259" r:id="rId7"/>
    <p:sldId id="262" r:id="rId8"/>
    <p:sldId id="272" r:id="rId9"/>
    <p:sldId id="263" r:id="rId10"/>
    <p:sldId id="264" r:id="rId11"/>
    <p:sldId id="268" r:id="rId12"/>
    <p:sldId id="265" r:id="rId13"/>
    <p:sldId id="269" r:id="rId14"/>
    <p:sldId id="266" r:id="rId15"/>
    <p:sldId id="273" r:id="rId16"/>
    <p:sldId id="267" r:id="rId17"/>
    <p:sldId id="270" r:id="rId18"/>
    <p:sldId id="271"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3123"/>
    <a:srgbClr val="DB3B2E"/>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37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110C77F-2D31-4515-AD5C-52487DFD5BD5}" type="datetimeFigureOut">
              <a:rPr lang="fr-FR" smtClean="0"/>
              <a:pPr/>
              <a:t>12/07/2021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2DF369-CEDC-4DF9-BE67-14AA179923F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0C77F-2D31-4515-AD5C-52487DFD5BD5}" type="datetimeFigureOut">
              <a:rPr lang="fr-FR" smtClean="0"/>
              <a:pPr/>
              <a:t>12/07/2021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DF369-CEDC-4DF9-BE67-14AA179923F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franceinter.fr/emissions/la-chronique-de-xavier-mauduit/la-chronique-de-xavier-mauduit-01-janvier-2017"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vieux-outils-art-populaire.blogspot.com/2012/12/perce-fut.htm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f0bIewIFQ5I"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deavita.fr/design-exterieur/deconstructivisme-representant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6858000" cy="6858000"/>
          </a:xfrm>
          <a:prstGeom prst="rect">
            <a:avLst/>
          </a:prstGeom>
          <a:noFill/>
          <a:ln w="9525">
            <a:noFill/>
            <a:miter lim="800000"/>
            <a:headEnd/>
            <a:tailEnd/>
          </a:ln>
        </p:spPr>
      </p:pic>
      <p:sp>
        <p:nvSpPr>
          <p:cNvPr id="2" name="Titre 1"/>
          <p:cNvSpPr>
            <a:spLocks noGrp="1"/>
          </p:cNvSpPr>
          <p:nvPr>
            <p:ph type="ctrTitle"/>
          </p:nvPr>
        </p:nvSpPr>
        <p:spPr>
          <a:xfrm>
            <a:off x="1187624" y="5949280"/>
            <a:ext cx="5544616" cy="792088"/>
          </a:xfrm>
        </p:spPr>
        <p:txBody>
          <a:bodyPr/>
          <a:lstStyle/>
          <a:p>
            <a:pPr algn="r"/>
            <a:r>
              <a:rPr lang="fr-FR" smtClean="0">
                <a:solidFill>
                  <a:schemeClr val="bg1"/>
                </a:solidFill>
              </a:rPr>
              <a:t>Architecte</a:t>
            </a:r>
            <a:endParaRPr lang="fr-FR">
              <a:solidFill>
                <a:schemeClr val="bg1"/>
              </a:solidFill>
            </a:endParaRPr>
          </a:p>
        </p:txBody>
      </p:sp>
      <p:sp>
        <p:nvSpPr>
          <p:cNvPr id="3" name="Sous-titre 2"/>
          <p:cNvSpPr>
            <a:spLocks noGrp="1"/>
          </p:cNvSpPr>
          <p:nvPr>
            <p:ph type="subTitle" idx="1"/>
          </p:nvPr>
        </p:nvSpPr>
        <p:spPr>
          <a:xfrm>
            <a:off x="259432" y="5105400"/>
            <a:ext cx="6400800" cy="627856"/>
          </a:xfrm>
        </p:spPr>
        <p:txBody>
          <a:bodyPr>
            <a:normAutofit fontScale="55000" lnSpcReduction="20000"/>
          </a:bodyPr>
          <a:lstStyle/>
          <a:p>
            <a:pPr algn="r"/>
            <a:r>
              <a:rPr lang="fr-FR" b="1" smtClean="0"/>
              <a:t>Zaha Hadid</a:t>
            </a:r>
          </a:p>
          <a:p>
            <a:pPr algn="r"/>
            <a:r>
              <a:rPr lang="fr-FR" b="1" smtClean="0"/>
              <a:t>1950-2016</a:t>
            </a: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1700808"/>
            <a:ext cx="7848872" cy="2862322"/>
          </a:xfrm>
          <a:prstGeom prst="rect">
            <a:avLst/>
          </a:prstGeom>
        </p:spPr>
        <p:txBody>
          <a:bodyPr wrap="square">
            <a:spAutoFit/>
          </a:bodyPr>
          <a:lstStyle/>
          <a:p>
            <a:pPr algn="just"/>
            <a:r>
              <a:rPr lang="fr-FR" b="1" dirty="0" smtClean="0"/>
              <a:t>Paroles dégelées</a:t>
            </a:r>
          </a:p>
          <a:p>
            <a:pPr algn="just"/>
            <a:r>
              <a:rPr lang="fr-FR" dirty="0" smtClean="0"/>
              <a:t>"J'ai lu quelque part, qu'un philosophe nommé </a:t>
            </a:r>
            <a:r>
              <a:rPr lang="fr-FR" b="1" dirty="0" err="1" smtClean="0"/>
              <a:t>Pétron</a:t>
            </a:r>
            <a:r>
              <a:rPr lang="fr-FR" dirty="0" smtClean="0"/>
              <a:t> pensait que plusieurs mondes se touchaient entre eux et formaient un triangle équilatéral au centre duquel se trouvaient </a:t>
            </a:r>
            <a:r>
              <a:rPr lang="fr-FR" b="1" dirty="0" smtClean="0"/>
              <a:t>le séjour de la Vérité</a:t>
            </a:r>
            <a:r>
              <a:rPr lang="fr-FR" dirty="0" smtClean="0"/>
              <a:t>, ainsi que les représentations de toutes les choses passées et futures ... Il me souvient aussi qu'</a:t>
            </a:r>
            <a:r>
              <a:rPr lang="fr-FR" b="1" dirty="0" smtClean="0"/>
              <a:t>Aristote</a:t>
            </a:r>
            <a:r>
              <a:rPr lang="fr-FR" dirty="0" smtClean="0"/>
              <a:t> pensait que les paroles volent et sont donc animées. Aussi, lorsqu'elles sont prononcées par un rude hiver, elles gèlent, se transforment en glace, et personne ne les entend plus. Ainsi, ce que </a:t>
            </a:r>
            <a:r>
              <a:rPr lang="fr-FR" b="1" dirty="0" smtClean="0"/>
              <a:t>Platon</a:t>
            </a:r>
            <a:r>
              <a:rPr lang="fr-FR" dirty="0" smtClean="0"/>
              <a:t> enseignait aux jeunes gens le comprenaient-ils à peine au soir de leur vie ... Il conviendrait donc de nous demander si nous nous trouverions ici dans </a:t>
            </a:r>
            <a:r>
              <a:rPr lang="fr-FR" b="1" dirty="0" smtClean="0"/>
              <a:t>un lieu où de telles paroles peuvent dégeler</a:t>
            </a:r>
            <a:r>
              <a:rPr lang="fr-FR" dirty="0" smtClean="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3057341"/>
            <a:ext cx="7776864" cy="3323987"/>
          </a:xfrm>
          <a:prstGeom prst="rect">
            <a:avLst/>
          </a:prstGeom>
          <a:solidFill>
            <a:schemeClr val="accent6">
              <a:lumMod val="40000"/>
              <a:lumOff val="60000"/>
            </a:schemeClr>
          </a:solidFill>
        </p:spPr>
        <p:txBody>
          <a:bodyPr wrap="square">
            <a:spAutoFit/>
          </a:bodyPr>
          <a:lstStyle/>
          <a:p>
            <a:pPr algn="just"/>
            <a:r>
              <a:rPr lang="fr-FR" sz="1600" dirty="0" smtClean="0">
                <a:latin typeface="Courier (W1)" pitchFamily="49" charset="0"/>
              </a:rPr>
              <a:t>« Les </a:t>
            </a:r>
            <a:r>
              <a:rPr lang="fr-FR" sz="1600" b="1" dirty="0" smtClean="0">
                <a:solidFill>
                  <a:srgbClr val="FF0000"/>
                </a:solidFill>
                <a:latin typeface="Courier (W1)" pitchFamily="49" charset="0"/>
              </a:rPr>
              <a:t>Silènes</a:t>
            </a:r>
            <a:r>
              <a:rPr lang="fr-FR" sz="1600" dirty="0" smtClean="0">
                <a:latin typeface="Courier (W1)" pitchFamily="49" charset="0"/>
              </a:rPr>
              <a:t> étaient jadis de petites boîtes comme on en voit à présent dans les boutiques des apothicaires et sur lesquelles étaient peintes des figures amusantes et frivoles et autres images semblables, pour inciter les gens à rire, à l'instar de </a:t>
            </a:r>
            <a:r>
              <a:rPr lang="fr-FR" sz="1600" b="1" dirty="0" smtClean="0">
                <a:solidFill>
                  <a:srgbClr val="FF0000"/>
                </a:solidFill>
                <a:latin typeface="Courier (W1)" pitchFamily="49" charset="0"/>
              </a:rPr>
              <a:t>Silène</a:t>
            </a:r>
            <a:r>
              <a:rPr lang="fr-FR" sz="1600" b="1" dirty="0" smtClean="0">
                <a:latin typeface="Courier (W1)" pitchFamily="49" charset="0"/>
              </a:rPr>
              <a:t>, maître du bon </a:t>
            </a:r>
            <a:r>
              <a:rPr lang="fr-FR" sz="1600" b="1" dirty="0" smtClean="0">
                <a:solidFill>
                  <a:srgbClr val="FF0000"/>
                </a:solidFill>
                <a:latin typeface="Courier (W1)" pitchFamily="49" charset="0"/>
              </a:rPr>
              <a:t>Bacchus</a:t>
            </a:r>
            <a:r>
              <a:rPr lang="fr-FR" sz="1600" dirty="0" smtClean="0">
                <a:latin typeface="Courier (W1)" pitchFamily="49" charset="0"/>
              </a:rPr>
              <a:t>. Mais à l'intérieur, on conservait de </a:t>
            </a:r>
            <a:r>
              <a:rPr lang="fr-FR" sz="1600" b="1" dirty="0" smtClean="0">
                <a:latin typeface="Courier (W1)" pitchFamily="49" charset="0"/>
              </a:rPr>
              <a:t>précieux ingrédients </a:t>
            </a:r>
            <a:r>
              <a:rPr lang="fr-FR" sz="1600" dirty="0" smtClean="0">
                <a:latin typeface="Courier (W1)" pitchFamily="49" charset="0"/>
              </a:rPr>
              <a:t>comme le baume, l'ambre gris, l'amome, le musc, la civette, les pierreries et d'autres choses de grande valeur ... A votre avis, pourquoi ce coup d'envoi ... C'est (parce) qu'il faut ouvrir ce livre et peser soigneusement ce qui y est exposé. Vous verrez alors que ce que ce que vous y découvrirez, est bien d'autre valeur que ne le promettait la boite ... » </a:t>
            </a:r>
          </a:p>
          <a:p>
            <a:pPr algn="r"/>
            <a:r>
              <a:rPr lang="fr-FR" dirty="0" smtClean="0"/>
              <a:t> Prologue de </a:t>
            </a:r>
            <a:r>
              <a:rPr lang="fr-FR" i="1" dirty="0" smtClean="0"/>
              <a:t>Gargantua</a:t>
            </a:r>
            <a:endParaRPr lang="fr-FR" dirty="0" smtClean="0"/>
          </a:p>
        </p:txBody>
      </p:sp>
      <p:sp>
        <p:nvSpPr>
          <p:cNvPr id="3" name="Rectangle 2"/>
          <p:cNvSpPr/>
          <p:nvPr/>
        </p:nvSpPr>
        <p:spPr>
          <a:xfrm>
            <a:off x="323528" y="260648"/>
            <a:ext cx="7920880" cy="3139321"/>
          </a:xfrm>
          <a:prstGeom prst="rect">
            <a:avLst/>
          </a:prstGeom>
        </p:spPr>
        <p:txBody>
          <a:bodyPr wrap="square">
            <a:spAutoFit/>
          </a:bodyPr>
          <a:lstStyle/>
          <a:p>
            <a:pPr algn="just"/>
            <a:r>
              <a:rPr lang="fr-FR" smtClean="0"/>
              <a:t>C'est ainsi que </a:t>
            </a:r>
            <a:r>
              <a:rPr lang="fr-FR" b="1" smtClean="0"/>
              <a:t>Rabelais</a:t>
            </a:r>
            <a:r>
              <a:rPr lang="fr-FR" smtClean="0"/>
              <a:t> nous raconte, au chapitre LV du </a:t>
            </a:r>
            <a:r>
              <a:rPr lang="fr-FR" i="1" smtClean="0"/>
              <a:t>Quart Livre</a:t>
            </a:r>
            <a:r>
              <a:rPr lang="fr-FR" smtClean="0"/>
              <a:t>, comment Pantagruel entendit en haute mer diverses </a:t>
            </a:r>
            <a:r>
              <a:rPr lang="fr-FR" b="1" smtClean="0"/>
              <a:t>paroles dégelées </a:t>
            </a:r>
            <a:r>
              <a:rPr lang="fr-FR" smtClean="0"/>
              <a:t>... Voici donc un livre qui n'est pas l'œuvre d'un bouffon, ni d'un farceur trivial, mais bien celle d'un génie raffiné qui raillait le genre humain et la crédulité de ses espérances. Un génie, qui pour découvrir </a:t>
            </a:r>
            <a:r>
              <a:rPr lang="fr-FR" b="1" smtClean="0"/>
              <a:t>l'idéal humaniste</a:t>
            </a:r>
            <a:r>
              <a:rPr lang="fr-FR" smtClean="0"/>
              <a:t>, avait affranchi sa conscience du pouvoir millénaire de la pensée médiévale, en prenant délibérément position sur la rive opposée de la culture officielle, en se mettant toutefois à couvert </a:t>
            </a:r>
            <a:r>
              <a:rPr lang="fr-FR" b="1" smtClean="0"/>
              <a:t>sous le masque du carnaval et de la folie</a:t>
            </a:r>
            <a:r>
              <a:rPr lang="fr-FR" smtClean="0"/>
              <a:t>, comme il le fait assez bien comprendre lui-même dans son prologue :</a:t>
            </a:r>
          </a:p>
          <a:p>
            <a:pPr algn="just"/>
            <a:endParaRPr lang="fr-FR" smtClean="0"/>
          </a:p>
          <a:p>
            <a:pPr algn="just"/>
            <a:r>
              <a:rPr lang="fr-FR" smtClean="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75275"/>
            <a:ext cx="3851920" cy="6494085"/>
          </a:xfrm>
          <a:prstGeom prst="rect">
            <a:avLst/>
          </a:prstGeom>
        </p:spPr>
        <p:txBody>
          <a:bodyPr wrap="square">
            <a:spAutoFit/>
          </a:bodyPr>
          <a:lstStyle/>
          <a:p>
            <a:pPr algn="just"/>
            <a:r>
              <a:rPr lang="fr-FR" sz="1600" b="1" smtClean="0"/>
              <a:t>Un géant du rire</a:t>
            </a:r>
          </a:p>
          <a:p>
            <a:pPr algn="just"/>
            <a:r>
              <a:rPr lang="fr-FR" sz="1600" smtClean="0"/>
              <a:t>Mais, que peut-on dire de sérieux sur Rabelais dans notre langage sérieux ? On ne saurait parler de lui quand on ne parle pas comme lui. Et seul </a:t>
            </a:r>
            <a:r>
              <a:rPr lang="fr-FR" sz="1600" b="1" smtClean="0"/>
              <a:t>Coluche</a:t>
            </a:r>
            <a:r>
              <a:rPr lang="fr-FR" sz="1600" smtClean="0"/>
              <a:t> aurait osé dire quelle partie de lui-même </a:t>
            </a:r>
            <a:r>
              <a:rPr lang="fr-FR" sz="1600" b="1" smtClean="0"/>
              <a:t>Grandgousier</a:t>
            </a:r>
            <a:r>
              <a:rPr lang="fr-FR" sz="1600" smtClean="0"/>
              <a:t> se chauffait à un clair feu de bois, ou celle que </a:t>
            </a:r>
            <a:r>
              <a:rPr lang="fr-FR" sz="1600" b="1" smtClean="0"/>
              <a:t>Gargantua</a:t>
            </a:r>
            <a:r>
              <a:rPr lang="fr-FR" sz="1600" smtClean="0"/>
              <a:t> avait inventé de se torcher d'une manière révélatrice. Alors, que faire d'un géant du rire, dont le langage est la substance et l'ivresse ? Que faire de celui par qui le scandale arrive, mais qui seul, avec </a:t>
            </a:r>
            <a:r>
              <a:rPr lang="fr-FR" sz="1600" b="1" smtClean="0"/>
              <a:t>Molière</a:t>
            </a:r>
            <a:r>
              <a:rPr lang="fr-FR" sz="1600" smtClean="0"/>
              <a:t> peut-être, soutient la comparaison avec quelques géants étrangers ? Et surtout, comment aborder une réflexion sur </a:t>
            </a:r>
            <a:r>
              <a:rPr lang="fr-FR" sz="1600" b="1" smtClean="0"/>
              <a:t>Rabelais</a:t>
            </a:r>
            <a:r>
              <a:rPr lang="fr-FR" sz="1600" smtClean="0"/>
              <a:t> avec un regard résolument tourné vers le futur ? Peut-être en se demandant pourquoi il est impossible d'éviter de réfléchir son propre portrait dans le miroir qu'est par définition un chef-d'œuvre. Car il n'existe aucun lecteur sérieux qui n'ait trouvé, dans les </a:t>
            </a:r>
            <a:r>
              <a:rPr lang="fr-FR" sz="1600" b="1" smtClean="0"/>
              <a:t>silènes</a:t>
            </a:r>
            <a:r>
              <a:rPr lang="fr-FR" sz="1600" smtClean="0"/>
              <a:t>, autre chose que sa propre image. Voilà qui place l'œuvre de Rabelais au cœur du véritable étonnement philosophique, au chapitre des miroirs ...</a:t>
            </a:r>
          </a:p>
        </p:txBody>
      </p:sp>
      <p:sp>
        <p:nvSpPr>
          <p:cNvPr id="4098" name="AutoShape 2" descr="Illustration de Gustave Doré pour le &quot;Gargantua&quot; de Rabelais"/>
          <p:cNvSpPr>
            <a:spLocks noChangeAspect="1" noChangeArrowheads="1"/>
          </p:cNvSpPr>
          <p:nvPr/>
        </p:nvSpPr>
        <p:spPr bwMode="auto">
          <a:xfrm>
            <a:off x="155575" y="-3824288"/>
            <a:ext cx="6096000" cy="798195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9" name="Picture 3"/>
          <p:cNvPicPr>
            <a:picLocks noChangeAspect="1" noChangeArrowheads="1"/>
          </p:cNvPicPr>
          <p:nvPr/>
        </p:nvPicPr>
        <p:blipFill>
          <a:blip r:embed="rId2" cstate="print"/>
          <a:srcRect/>
          <a:stretch>
            <a:fillRect/>
          </a:stretch>
        </p:blipFill>
        <p:spPr bwMode="auto">
          <a:xfrm>
            <a:off x="3923929" y="-1"/>
            <a:ext cx="5220072" cy="6835031"/>
          </a:xfrm>
          <a:prstGeom prst="rect">
            <a:avLst/>
          </a:prstGeom>
          <a:noFill/>
          <a:ln w="9525">
            <a:noFill/>
            <a:miter lim="800000"/>
            <a:headEnd/>
            <a:tailEnd/>
          </a:ln>
        </p:spPr>
      </p:pic>
      <p:sp>
        <p:nvSpPr>
          <p:cNvPr id="5" name="Rectangle 4"/>
          <p:cNvSpPr/>
          <p:nvPr/>
        </p:nvSpPr>
        <p:spPr>
          <a:xfrm>
            <a:off x="4248472" y="6021288"/>
            <a:ext cx="4572000" cy="646331"/>
          </a:xfrm>
          <a:prstGeom prst="rect">
            <a:avLst/>
          </a:prstGeom>
          <a:solidFill>
            <a:srgbClr val="FF9966">
              <a:alpha val="36078"/>
            </a:srgbClr>
          </a:solidFill>
        </p:spPr>
        <p:style>
          <a:lnRef idx="1">
            <a:schemeClr val="accent6"/>
          </a:lnRef>
          <a:fillRef idx="3">
            <a:schemeClr val="accent6"/>
          </a:fillRef>
          <a:effectRef idx="2">
            <a:schemeClr val="accent6"/>
          </a:effectRef>
          <a:fontRef idx="minor">
            <a:schemeClr val="lt1"/>
          </a:fontRef>
        </p:style>
        <p:txBody>
          <a:bodyPr>
            <a:spAutoFit/>
          </a:bodyPr>
          <a:lstStyle/>
          <a:p>
            <a:pPr algn="ctr"/>
            <a:r>
              <a:rPr lang="fr-FR" smtClean="0"/>
              <a:t>Illustration de Gustave Doré pour le "Gargantua" de Rabelais</a:t>
            </a:r>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467544" y="404664"/>
            <a:ext cx="8208912" cy="5297314"/>
          </a:xfrm>
          <a:prstGeom prst="rect">
            <a:avLst/>
          </a:prstGeom>
          <a:noFill/>
          <a:ln w="9525">
            <a:noFill/>
            <a:miter lim="800000"/>
            <a:headEnd/>
            <a:tailEnd/>
          </a:ln>
        </p:spPr>
      </p:pic>
      <p:sp>
        <p:nvSpPr>
          <p:cNvPr id="3" name="Rectangle 2"/>
          <p:cNvSpPr/>
          <p:nvPr/>
        </p:nvSpPr>
        <p:spPr>
          <a:xfrm>
            <a:off x="2160240" y="5877272"/>
            <a:ext cx="6516216" cy="646331"/>
          </a:xfrm>
          <a:prstGeom prst="rect">
            <a:avLst/>
          </a:prstGeom>
        </p:spPr>
        <p:txBody>
          <a:bodyPr wrap="square">
            <a:spAutoFit/>
          </a:bodyPr>
          <a:lstStyle/>
          <a:p>
            <a:pPr algn="r"/>
            <a:r>
              <a:rPr lang="fr-FR" smtClean="0"/>
              <a:t>https://</a:t>
            </a:r>
            <a:r>
              <a:rPr lang="fr-FR" b="1" smtClean="0"/>
              <a:t>www.franceinter.fr</a:t>
            </a:r>
            <a:r>
              <a:rPr lang="fr-FR" smtClean="0"/>
              <a:t>/emissions/la-chronique-de-xavier-mauduit/la-chronique-de-xavier-mauduit-01-janvier-2017</a:t>
            </a:r>
            <a:endParaRPr lang="fr-FR"/>
          </a:p>
        </p:txBody>
      </p:sp>
      <p:sp>
        <p:nvSpPr>
          <p:cNvPr id="4" name="ZoneTexte 3"/>
          <p:cNvSpPr txBox="1"/>
          <p:nvPr/>
        </p:nvSpPr>
        <p:spPr>
          <a:xfrm>
            <a:off x="395536" y="6084004"/>
            <a:ext cx="1859163" cy="369332"/>
          </a:xfrm>
          <a:prstGeom prst="rect">
            <a:avLst/>
          </a:prstGeom>
          <a:noFill/>
        </p:spPr>
        <p:txBody>
          <a:bodyPr wrap="none" rtlCol="0">
            <a:spAutoFit/>
          </a:bodyPr>
          <a:lstStyle/>
          <a:p>
            <a:r>
              <a:rPr lang="fr-FR" smtClean="0">
                <a:hlinkClick r:id="rId3"/>
              </a:rPr>
              <a:t>Le sport à l’école </a:t>
            </a:r>
            <a:r>
              <a:rPr lang="fr-FR" smtClean="0"/>
              <a:t> </a:t>
            </a:r>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248" y="548680"/>
            <a:ext cx="8804239" cy="2585323"/>
          </a:xfrm>
          <a:prstGeom prst="rect">
            <a:avLst/>
          </a:prstGeom>
        </p:spPr>
        <p:txBody>
          <a:bodyPr wrap="square">
            <a:spAutoFit/>
          </a:bodyPr>
          <a:lstStyle/>
          <a:p>
            <a:r>
              <a:rPr lang="fr-FR" b="1" dirty="0" smtClean="0"/>
              <a:t>Je ne bâtis que pierres vives</a:t>
            </a:r>
          </a:p>
          <a:p>
            <a:r>
              <a:rPr lang="fr-FR" dirty="0" smtClean="0"/>
              <a:t>Ainsi </a:t>
            </a:r>
            <a:r>
              <a:rPr lang="fr-FR" b="1" dirty="0" smtClean="0"/>
              <a:t>Rabelais</a:t>
            </a:r>
            <a:r>
              <a:rPr lang="fr-FR" dirty="0" smtClean="0"/>
              <a:t> </a:t>
            </a:r>
            <a:r>
              <a:rPr lang="fr-FR" dirty="0" err="1" smtClean="0"/>
              <a:t>décrit-il</a:t>
            </a:r>
            <a:r>
              <a:rPr lang="fr-FR" dirty="0" smtClean="0"/>
              <a:t> lui-même ceux à qui ses livres sont dédiés : "Les beaux bâtisseurs de </a:t>
            </a:r>
            <a:r>
              <a:rPr lang="fr-FR" b="1" dirty="0" smtClean="0">
                <a:solidFill>
                  <a:srgbClr val="FF0000"/>
                </a:solidFill>
              </a:rPr>
              <a:t>pierres mortes </a:t>
            </a:r>
            <a:r>
              <a:rPr lang="fr-FR" dirty="0" smtClean="0"/>
              <a:t>ne sont pas écrits dans mon </a:t>
            </a:r>
            <a:r>
              <a:rPr lang="fr-FR" b="1" dirty="0" smtClean="0">
                <a:solidFill>
                  <a:srgbClr val="FF0000"/>
                </a:solidFill>
              </a:rPr>
              <a:t>livre de vie</a:t>
            </a:r>
            <a:r>
              <a:rPr lang="fr-FR" dirty="0" smtClean="0"/>
              <a:t>. Je ne bâtis que </a:t>
            </a:r>
            <a:r>
              <a:rPr lang="fr-FR" b="1" dirty="0" smtClean="0">
                <a:solidFill>
                  <a:srgbClr val="FF0000"/>
                </a:solidFill>
              </a:rPr>
              <a:t>pierres vives</a:t>
            </a:r>
            <a:r>
              <a:rPr lang="fr-FR" dirty="0" smtClean="0"/>
              <a:t>, ce sont les hommes" ... Ainsi le rôle de l'œuvre est-il d'engendrer ses propres lecteurs. </a:t>
            </a:r>
          </a:p>
          <a:p>
            <a:r>
              <a:rPr lang="fr-FR" dirty="0" smtClean="0"/>
              <a:t>Et </a:t>
            </a:r>
            <a:r>
              <a:rPr lang="fr-FR" b="1" dirty="0" smtClean="0"/>
              <a:t>Pantagruel</a:t>
            </a:r>
            <a:r>
              <a:rPr lang="fr-FR" dirty="0" smtClean="0"/>
              <a:t>, géant de la soif, engendre </a:t>
            </a:r>
            <a:r>
              <a:rPr lang="fr-FR" b="1" dirty="0" smtClean="0"/>
              <a:t>une soif inextinguible </a:t>
            </a:r>
            <a:r>
              <a:rPr lang="fr-FR" dirty="0" smtClean="0"/>
              <a:t>: "Et n'ayez pas peur que le vin manque, comme aux noces de Cana en Galilée, autant vous en tirerez au </a:t>
            </a:r>
            <a:r>
              <a:rPr lang="fr-FR" b="1" dirty="0" smtClean="0"/>
              <a:t>fausset</a:t>
            </a:r>
            <a:r>
              <a:rPr lang="fr-FR" dirty="0" smtClean="0"/>
              <a:t>, autant j'en </a:t>
            </a:r>
            <a:r>
              <a:rPr lang="fr-FR" b="1" dirty="0" smtClean="0">
                <a:solidFill>
                  <a:srgbClr val="7030A0"/>
                </a:solidFill>
              </a:rPr>
              <a:t>entonnerai</a:t>
            </a:r>
            <a:r>
              <a:rPr lang="fr-FR" dirty="0" smtClean="0"/>
              <a:t> par la </a:t>
            </a:r>
            <a:r>
              <a:rPr lang="fr-FR" b="1" dirty="0" smtClean="0"/>
              <a:t>bonde</a:t>
            </a:r>
            <a:r>
              <a:rPr lang="fr-FR" dirty="0" smtClean="0"/>
              <a:t>. Ainsi le tonneau restera-t-il inépuisable. Il possède une </a:t>
            </a:r>
            <a:r>
              <a:rPr lang="fr-FR" b="1" dirty="0" smtClean="0"/>
              <a:t>source vive </a:t>
            </a:r>
            <a:r>
              <a:rPr lang="fr-FR" dirty="0" smtClean="0"/>
              <a:t>et un </a:t>
            </a:r>
            <a:r>
              <a:rPr lang="fr-FR" b="1" dirty="0" smtClean="0"/>
              <a:t>courant intarissable </a:t>
            </a:r>
            <a:r>
              <a:rPr lang="fr-FR" dirty="0" smtClean="0"/>
              <a:t>..." </a:t>
            </a:r>
          </a:p>
          <a:p>
            <a:pPr algn="r"/>
            <a:r>
              <a:rPr lang="fr-FR" dirty="0" smtClean="0"/>
              <a:t>- Prologue du </a:t>
            </a:r>
            <a:r>
              <a:rPr lang="fr-FR" i="1" dirty="0" smtClean="0"/>
              <a:t>Tiers Livre</a:t>
            </a:r>
            <a:r>
              <a:rPr lang="fr-FR" dirty="0" smtClean="0"/>
              <a:t>. </a:t>
            </a:r>
            <a:endParaRPr lang="fr-FR" dirty="0"/>
          </a:p>
        </p:txBody>
      </p:sp>
      <p:sp>
        <p:nvSpPr>
          <p:cNvPr id="3" name="Rectangle 2"/>
          <p:cNvSpPr/>
          <p:nvPr/>
        </p:nvSpPr>
        <p:spPr>
          <a:xfrm>
            <a:off x="179512" y="87015"/>
            <a:ext cx="8784976" cy="461665"/>
          </a:xfrm>
          <a:prstGeom prst="rect">
            <a:avLst/>
          </a:prstGeom>
          <a:solidFill>
            <a:schemeClr val="accent6">
              <a:lumMod val="40000"/>
              <a:lumOff val="60000"/>
            </a:schemeClr>
          </a:solidFill>
        </p:spPr>
        <p:txBody>
          <a:bodyPr wrap="square">
            <a:spAutoFit/>
          </a:bodyPr>
          <a:lstStyle/>
          <a:p>
            <a:pPr lvl="0"/>
            <a:r>
              <a:rPr lang="fr-FR" sz="2400" b="1" dirty="0" smtClean="0">
                <a:solidFill>
                  <a:prstClr val="black"/>
                </a:solidFill>
              </a:rPr>
              <a:t>« Je ne bâtis que </a:t>
            </a:r>
            <a:r>
              <a:rPr lang="fr-FR" sz="2400" b="1" dirty="0" smtClean="0">
                <a:solidFill>
                  <a:srgbClr val="FF0000"/>
                </a:solidFill>
              </a:rPr>
              <a:t>p</a:t>
            </a:r>
            <a:r>
              <a:rPr lang="fr-FR" sz="2400" b="1" dirty="0" smtClean="0">
                <a:solidFill>
                  <a:prstClr val="black"/>
                </a:solidFill>
              </a:rPr>
              <a:t>ierres </a:t>
            </a:r>
            <a:r>
              <a:rPr lang="fr-FR" sz="2400" b="1" dirty="0" smtClean="0">
                <a:solidFill>
                  <a:srgbClr val="FF0000"/>
                </a:solidFill>
              </a:rPr>
              <a:t>v</a:t>
            </a:r>
            <a:r>
              <a:rPr lang="fr-FR" sz="2400" b="1" dirty="0" smtClean="0">
                <a:solidFill>
                  <a:prstClr val="black"/>
                </a:solidFill>
              </a:rPr>
              <a:t>ives »</a:t>
            </a:r>
          </a:p>
        </p:txBody>
      </p:sp>
      <p:sp>
        <p:nvSpPr>
          <p:cNvPr id="4" name="Rectangle 3"/>
          <p:cNvSpPr/>
          <p:nvPr/>
        </p:nvSpPr>
        <p:spPr>
          <a:xfrm>
            <a:off x="53427" y="2852936"/>
            <a:ext cx="5526685" cy="3985706"/>
          </a:xfrm>
          <a:prstGeom prst="rect">
            <a:avLst/>
          </a:prstGeom>
          <a:ln>
            <a:solidFill>
              <a:schemeClr val="accent6">
                <a:lumMod val="75000"/>
              </a:schemeClr>
            </a:solidFill>
          </a:ln>
        </p:spPr>
        <p:txBody>
          <a:bodyPr wrap="square" numCol="1">
            <a:spAutoFit/>
          </a:bodyPr>
          <a:lstStyle/>
          <a:p>
            <a:pPr algn="just"/>
            <a:r>
              <a:rPr lang="fr-FR" sz="1100" b="1" dirty="0" smtClean="0">
                <a:solidFill>
                  <a:srgbClr val="FF0000"/>
                </a:solidFill>
              </a:rPr>
              <a:t>Fausset</a:t>
            </a:r>
            <a:r>
              <a:rPr lang="fr-FR" sz="1100" dirty="0" smtClean="0"/>
              <a:t> : Petite </a:t>
            </a:r>
            <a:r>
              <a:rPr lang="fr-FR" sz="1100" dirty="0"/>
              <a:t>cheville de bois servant à boucher le trou que l'on fait à un tonneau avec un foret, pour goûter le vin</a:t>
            </a:r>
            <a:r>
              <a:rPr lang="fr-FR" sz="1100" i="1" dirty="0"/>
              <a:t>. D'une main ferme on enfonce le </a:t>
            </a:r>
            <a:r>
              <a:rPr lang="fr-FR" sz="1100" i="1" dirty="0">
                <a:solidFill>
                  <a:srgbClr val="FF0000"/>
                </a:solidFill>
              </a:rPr>
              <a:t>fausset</a:t>
            </a:r>
            <a:r>
              <a:rPr lang="fr-FR" sz="1100" i="1" dirty="0"/>
              <a:t> dans la futaille</a:t>
            </a:r>
            <a:r>
              <a:rPr lang="fr-FR" sz="1100" dirty="0"/>
              <a:t> (Claudel, Tête d'Or,1901, p. 186):</a:t>
            </a:r>
          </a:p>
          <a:p>
            <a:pPr algn="just"/>
            <a:r>
              <a:rPr lang="fr-FR" sz="1100" dirty="0"/>
              <a:t>− (...) </a:t>
            </a:r>
            <a:r>
              <a:rPr lang="fr-FR" sz="1100" i="1" dirty="0"/>
              <a:t>vite à la cave! Monsieur le curé a oublié de mettre en perce le dernier tonneau, et il veut le faire goûter à ces messieurs. Comment s'y prit-il avec la </a:t>
            </a:r>
            <a:r>
              <a:rPr lang="fr-FR" sz="1100" i="1" dirty="0">
                <a:solidFill>
                  <a:srgbClr val="FF0000"/>
                </a:solidFill>
              </a:rPr>
              <a:t>bonde</a:t>
            </a:r>
            <a:r>
              <a:rPr lang="fr-FR" sz="1100" i="1" dirty="0"/>
              <a:t> et le </a:t>
            </a:r>
            <a:r>
              <a:rPr lang="fr-FR" sz="1100" i="1" dirty="0">
                <a:solidFill>
                  <a:srgbClr val="FF0000"/>
                </a:solidFill>
              </a:rPr>
              <a:t>fausset</a:t>
            </a:r>
            <a:r>
              <a:rPr lang="fr-FR" sz="1100" i="1" dirty="0"/>
              <a:t>, lui si adroit de ses mains? Le vin sortit en hoquetant du trou</a:t>
            </a:r>
            <a:r>
              <a:rPr lang="fr-FR" sz="1100" dirty="0"/>
              <a:t>... Pourrat, Gaspard,1930, p. 266.</a:t>
            </a:r>
          </a:p>
          <a:p>
            <a:pPr algn="just"/>
            <a:r>
              <a:rPr lang="fr-FR" sz="1100" dirty="0" err="1"/>
              <a:t>Prononc</a:t>
            </a:r>
            <a:r>
              <a:rPr lang="fr-FR" sz="1100" dirty="0"/>
              <a:t>. : [</a:t>
            </a:r>
            <a:r>
              <a:rPr lang="fr-FR" sz="1100" dirty="0" err="1"/>
              <a:t>fosε</a:t>
            </a:r>
            <a:r>
              <a:rPr lang="fr-FR" sz="1100" dirty="0"/>
              <a:t>]. </a:t>
            </a:r>
            <a:r>
              <a:rPr lang="fr-FR" sz="1100" dirty="0" err="1"/>
              <a:t>Étymol</a:t>
            </a:r>
            <a:r>
              <a:rPr lang="fr-FR" sz="1100" dirty="0"/>
              <a:t>. et Hist. 1322 </a:t>
            </a:r>
            <a:r>
              <a:rPr lang="fr-FR" sz="1100" dirty="0" err="1"/>
              <a:t>faussès</a:t>
            </a:r>
            <a:r>
              <a:rPr lang="fr-FR" sz="1100" dirty="0"/>
              <a:t> (Varin, Arch. </a:t>
            </a:r>
            <a:r>
              <a:rPr lang="fr-FR" sz="1100" dirty="0" err="1"/>
              <a:t>administr</a:t>
            </a:r>
            <a:r>
              <a:rPr lang="fr-FR" sz="1100" dirty="0"/>
              <a:t>. de Reims, II, 301). </a:t>
            </a:r>
            <a:r>
              <a:rPr lang="fr-FR" sz="1100" dirty="0" err="1"/>
              <a:t>Prob</a:t>
            </a:r>
            <a:r>
              <a:rPr lang="fr-FR" sz="1100" dirty="0"/>
              <a:t>. dér. de fausser* au sens de « endommager », le mot signifiant proprement « qui endommage, enfonce » (cf. foret*, dér. de forer</a:t>
            </a:r>
            <a:r>
              <a:rPr lang="fr-FR" sz="1100" dirty="0" smtClean="0"/>
              <a:t>*).</a:t>
            </a:r>
          </a:p>
          <a:p>
            <a:pPr algn="just"/>
            <a:endParaRPr lang="fr-FR" sz="1100" dirty="0" smtClean="0"/>
          </a:p>
          <a:p>
            <a:pPr algn="just"/>
            <a:r>
              <a:rPr lang="fr-FR" sz="1100" b="1" dirty="0">
                <a:solidFill>
                  <a:srgbClr val="FF0000"/>
                </a:solidFill>
              </a:rPr>
              <a:t>bonde</a:t>
            </a:r>
            <a:r>
              <a:rPr lang="fr-FR" sz="1100" dirty="0"/>
              <a:t> \</a:t>
            </a:r>
            <a:r>
              <a:rPr lang="fr-FR" sz="1100" dirty="0" err="1"/>
              <a:t>bɔ̃d</a:t>
            </a:r>
            <a:r>
              <a:rPr lang="fr-FR" sz="1100" dirty="0"/>
              <a:t>\ féminin : </a:t>
            </a:r>
            <a:r>
              <a:rPr lang="fr-FR" sz="1100" b="1" dirty="0"/>
              <a:t>Ouverture destinée à faire écouler l’eau d’un étang, d’un tonneau.</a:t>
            </a:r>
          </a:p>
          <a:p>
            <a:pPr algn="just"/>
            <a:r>
              <a:rPr lang="fr-FR" sz="1100" i="1" dirty="0"/>
              <a:t>C'est alors que la fermentation s'opère ; elle s'achève dans des tonneaux dont on laisse les bondes ouvertes. </a:t>
            </a:r>
            <a:r>
              <a:rPr lang="fr-FR" sz="1100" dirty="0"/>
              <a:t>— (Edmond </a:t>
            </a:r>
            <a:r>
              <a:rPr lang="fr-FR" sz="1100" dirty="0" err="1"/>
              <a:t>Nivoit</a:t>
            </a:r>
            <a:r>
              <a:rPr lang="fr-FR" sz="1100" dirty="0"/>
              <a:t>, Notions élémentaires sur l’industrie dans le département des Ardennes)</a:t>
            </a:r>
          </a:p>
          <a:p>
            <a:pPr algn="just"/>
            <a:r>
              <a:rPr lang="fr-FR" sz="1100" i="1" dirty="0"/>
              <a:t>Je vidais le contenu de la cruche par le trou de bonde du baril. </a:t>
            </a:r>
            <a:r>
              <a:rPr lang="fr-FR" sz="1100" dirty="0"/>
              <a:t>— (Edgar Poe, Aventure sans pareille d’un certain Hans </a:t>
            </a:r>
            <a:r>
              <a:rPr lang="fr-FR" sz="1100" dirty="0" err="1"/>
              <a:t>Pfaall</a:t>
            </a:r>
            <a:r>
              <a:rPr lang="fr-FR" sz="1100" dirty="0"/>
              <a:t>, traduction de Charles Baudelaire, 1869)</a:t>
            </a:r>
          </a:p>
          <a:p>
            <a:pPr algn="just"/>
            <a:r>
              <a:rPr lang="fr-FR" sz="1100" b="1" dirty="0"/>
              <a:t>Tampon ou pièce de bois ou silicone qui bouche cette ouverture. Quand il s’agit d’un tonneau de vin, on dit aussi </a:t>
            </a:r>
            <a:r>
              <a:rPr lang="fr-FR" sz="1100" b="1" dirty="0" err="1"/>
              <a:t>bondon.</a:t>
            </a:r>
            <a:r>
              <a:rPr lang="fr-FR" sz="1100" dirty="0" err="1"/>
              <a:t>Lever</a:t>
            </a:r>
            <a:r>
              <a:rPr lang="fr-FR" sz="1100" dirty="0"/>
              <a:t>, hausser la bonde.</a:t>
            </a:r>
          </a:p>
          <a:p>
            <a:pPr algn="just"/>
            <a:r>
              <a:rPr lang="fr-FR" sz="1100" i="1" dirty="0"/>
              <a:t>Normands, tous que nous sommes, nous avons quelque peu de cidre dans les veines ; c’est une boisson aigre et fermentée et qui quelquefois fait sauter la bonde</a:t>
            </a:r>
            <a:r>
              <a:rPr lang="fr-FR" sz="1100" dirty="0"/>
              <a:t>. — (Gustave Flaubert, Correspondance 1852</a:t>
            </a:r>
            <a:r>
              <a:rPr lang="fr-FR" sz="1100" dirty="0" smtClean="0"/>
              <a:t>)</a:t>
            </a:r>
          </a:p>
          <a:p>
            <a:pPr algn="just"/>
            <a:r>
              <a:rPr lang="fr-FR" sz="1100" b="1" dirty="0" smtClean="0"/>
              <a:t>Étymologie</a:t>
            </a:r>
            <a:r>
              <a:rPr lang="fr-FR" sz="1100" dirty="0" smtClean="0"/>
              <a:t> : du </a:t>
            </a:r>
            <a:r>
              <a:rPr lang="fr-FR" sz="1100" dirty="0"/>
              <a:t>gaulois *</a:t>
            </a:r>
            <a:r>
              <a:rPr lang="fr-FR" sz="1100" i="1" dirty="0" err="1"/>
              <a:t>bunda</a:t>
            </a:r>
            <a:r>
              <a:rPr lang="fr-FR" sz="1100" dirty="0"/>
              <a:t> conjecturé d'après le moyen irlandais </a:t>
            </a:r>
            <a:r>
              <a:rPr lang="fr-FR" sz="1100" i="1" dirty="0" err="1"/>
              <a:t>bonn</a:t>
            </a:r>
            <a:r>
              <a:rPr lang="fr-FR" sz="1100" i="1" dirty="0"/>
              <a:t>, bond </a:t>
            </a:r>
            <a:r>
              <a:rPr lang="fr-FR" sz="1100" dirty="0"/>
              <a:t>(« fond, base, plante de pied </a:t>
            </a:r>
            <a:r>
              <a:rPr lang="fr-FR" sz="1100" dirty="0" smtClean="0"/>
              <a:t>»).</a:t>
            </a:r>
            <a:endParaRPr lang="fr-FR" sz="1100" dirty="0"/>
          </a:p>
        </p:txBody>
      </p:sp>
      <p:pic>
        <p:nvPicPr>
          <p:cNvPr id="5" name="Image 4"/>
          <p:cNvPicPr>
            <a:picLocks noChangeAspect="1"/>
          </p:cNvPicPr>
          <p:nvPr/>
        </p:nvPicPr>
        <p:blipFill>
          <a:blip r:embed="rId2"/>
          <a:stretch>
            <a:fillRect/>
          </a:stretch>
        </p:blipFill>
        <p:spPr>
          <a:xfrm>
            <a:off x="5606773" y="3284984"/>
            <a:ext cx="3501731" cy="2312602"/>
          </a:xfrm>
          <a:prstGeom prst="rect">
            <a:avLst/>
          </a:prstGeom>
          <a:ln>
            <a:solidFill>
              <a:schemeClr val="accent6">
                <a:lumMod val="75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 y="-27384"/>
            <a:ext cx="3541340" cy="4956363"/>
          </a:xfrm>
          <a:prstGeom prst="rect">
            <a:avLst/>
          </a:prstGeom>
        </p:spPr>
      </p:pic>
      <p:sp>
        <p:nvSpPr>
          <p:cNvPr id="4" name="Rectangle 3"/>
          <p:cNvSpPr/>
          <p:nvPr/>
        </p:nvSpPr>
        <p:spPr>
          <a:xfrm>
            <a:off x="3578860" y="404664"/>
            <a:ext cx="5514671" cy="4524315"/>
          </a:xfrm>
          <a:prstGeom prst="rect">
            <a:avLst/>
          </a:prstGeom>
        </p:spPr>
        <p:txBody>
          <a:bodyPr wrap="square">
            <a:spAutoFit/>
          </a:bodyPr>
          <a:lstStyle/>
          <a:p>
            <a:pPr algn="just"/>
            <a:r>
              <a:rPr lang="fr-FR" sz="1600" dirty="0" smtClean="0"/>
              <a:t>Ce </a:t>
            </a:r>
            <a:r>
              <a:rPr lang="fr-FR" sz="1600" dirty="0"/>
              <a:t>n'est pas une vrille à bois, ce n'est pas un tire-bouchon, c'est un </a:t>
            </a:r>
            <a:r>
              <a:rPr lang="fr-FR" sz="1600" b="1" dirty="0"/>
              <a:t>outil</a:t>
            </a:r>
            <a:r>
              <a:rPr lang="fr-FR" sz="1600" dirty="0"/>
              <a:t> qui servait autrefois à percer les barriques pour en soutirer un peu de vin sans être obligé de retirer la</a:t>
            </a:r>
            <a:r>
              <a:rPr lang="fr-FR" sz="1600" dirty="0">
                <a:solidFill>
                  <a:srgbClr val="FF0000"/>
                </a:solidFill>
              </a:rPr>
              <a:t> </a:t>
            </a:r>
            <a:r>
              <a:rPr lang="fr-FR" sz="1600" b="1" dirty="0">
                <a:solidFill>
                  <a:srgbClr val="FF0000"/>
                </a:solidFill>
              </a:rPr>
              <a:t>bonde</a:t>
            </a:r>
            <a:r>
              <a:rPr lang="fr-FR" sz="1600" dirty="0"/>
              <a:t>, et ainsi ne pas risquer une oxydation du liquide par apport d'oxygène de l'air</a:t>
            </a:r>
            <a:r>
              <a:rPr lang="fr-FR" sz="1600" dirty="0" smtClean="0"/>
              <a:t>.</a:t>
            </a:r>
            <a:endParaRPr lang="fr-FR" sz="1600" dirty="0"/>
          </a:p>
          <a:p>
            <a:pPr algn="just"/>
            <a:r>
              <a:rPr lang="fr-FR" sz="1600" dirty="0"/>
              <a:t>On trouve deux formes de tige, soit l’extrémité est en forme de vrille, soit l'extrémité est uniquement en pointe. Mais, peut être, dans ce dernier cas la pointe n'est que le résultat d'une usure!</a:t>
            </a:r>
          </a:p>
          <a:p>
            <a:pPr algn="just"/>
            <a:r>
              <a:rPr lang="fr-FR" sz="1600" dirty="0"/>
              <a:t>La tige possède généralement un </a:t>
            </a:r>
            <a:r>
              <a:rPr lang="fr-FR" sz="1600" b="1" dirty="0"/>
              <a:t>double renflement annulaire </a:t>
            </a:r>
            <a:r>
              <a:rPr lang="fr-FR" sz="1600" dirty="0"/>
              <a:t>pour limiter la pénétration</a:t>
            </a:r>
            <a:r>
              <a:rPr lang="fr-FR" sz="1600" dirty="0" smtClean="0"/>
              <a:t>.</a:t>
            </a:r>
            <a:endParaRPr lang="fr-FR" sz="1600" dirty="0"/>
          </a:p>
          <a:p>
            <a:pPr algn="just"/>
            <a:r>
              <a:rPr lang="fr-FR" sz="1600" dirty="0"/>
              <a:t>Le trou est percé soit dans la</a:t>
            </a:r>
            <a:r>
              <a:rPr lang="fr-FR" sz="1600" dirty="0">
                <a:solidFill>
                  <a:srgbClr val="FF0000"/>
                </a:solidFill>
              </a:rPr>
              <a:t> </a:t>
            </a:r>
            <a:r>
              <a:rPr lang="fr-FR" sz="1600" b="1" dirty="0">
                <a:solidFill>
                  <a:srgbClr val="D33123"/>
                </a:solidFill>
              </a:rPr>
              <a:t>bonde</a:t>
            </a:r>
            <a:r>
              <a:rPr lang="fr-FR" sz="1600" dirty="0">
                <a:solidFill>
                  <a:srgbClr val="FF0000"/>
                </a:solidFill>
              </a:rPr>
              <a:t> </a:t>
            </a:r>
            <a:r>
              <a:rPr lang="fr-FR" sz="1600" dirty="0"/>
              <a:t>qui bouche le trou qui doit recevoir le robinet lorsque la barrique en est pourvue, soit dans une</a:t>
            </a:r>
            <a:r>
              <a:rPr lang="fr-FR" sz="1600" dirty="0">
                <a:solidFill>
                  <a:srgbClr val="FF0000"/>
                </a:solidFill>
              </a:rPr>
              <a:t> </a:t>
            </a:r>
            <a:r>
              <a:rPr lang="fr-FR" sz="1600" b="1" dirty="0">
                <a:solidFill>
                  <a:srgbClr val="D33123"/>
                </a:solidFill>
              </a:rPr>
              <a:t>douelle</a:t>
            </a:r>
            <a:r>
              <a:rPr lang="fr-FR" sz="1600" dirty="0">
                <a:solidFill>
                  <a:srgbClr val="FF0000"/>
                </a:solidFill>
              </a:rPr>
              <a:t> </a:t>
            </a:r>
            <a:r>
              <a:rPr lang="fr-FR" sz="1600" dirty="0"/>
              <a:t>d'un des fonds.</a:t>
            </a:r>
          </a:p>
          <a:p>
            <a:pPr algn="just"/>
            <a:r>
              <a:rPr lang="fr-FR" sz="1600" dirty="0" smtClean="0"/>
              <a:t>Le </a:t>
            </a:r>
            <a:r>
              <a:rPr lang="fr-FR" sz="1600" dirty="0"/>
              <a:t>trou est ensuite rebouché avec une petite </a:t>
            </a:r>
            <a:r>
              <a:rPr lang="fr-FR" sz="1600" b="1" dirty="0"/>
              <a:t>cheville</a:t>
            </a:r>
            <a:r>
              <a:rPr lang="fr-FR" sz="1600" dirty="0"/>
              <a:t> conique en bois (noisetier dit on), appelée "</a:t>
            </a:r>
            <a:r>
              <a:rPr lang="fr-FR" sz="1600" b="1" dirty="0">
                <a:solidFill>
                  <a:srgbClr val="D33123"/>
                </a:solidFill>
              </a:rPr>
              <a:t>fausset</a:t>
            </a:r>
            <a:r>
              <a:rPr lang="fr-FR" sz="1600" dirty="0"/>
              <a:t>", souvent enfoncée </a:t>
            </a:r>
            <a:r>
              <a:rPr lang="fr-FR" sz="1600" b="1" dirty="0"/>
              <a:t>avec</a:t>
            </a:r>
            <a:r>
              <a:rPr lang="fr-FR" sz="1600" dirty="0"/>
              <a:t> </a:t>
            </a:r>
            <a:r>
              <a:rPr lang="fr-FR" sz="1600" b="1" dirty="0"/>
              <a:t>la poignée de l'outil </a:t>
            </a:r>
            <a:r>
              <a:rPr lang="fr-FR" sz="1600" dirty="0"/>
              <a:t>qui fait fréquemment marteau.</a:t>
            </a:r>
          </a:p>
          <a:p>
            <a:pPr algn="just"/>
            <a:r>
              <a:rPr lang="fr-FR" sz="1600" dirty="0" smtClean="0"/>
              <a:t>Cet </a:t>
            </a:r>
            <a:r>
              <a:rPr lang="fr-FR" sz="1600" dirty="0"/>
              <a:t>outil était utilisé par le vigneron, le négociant en vins .... et les douaniers.</a:t>
            </a:r>
          </a:p>
        </p:txBody>
      </p:sp>
      <p:grpSp>
        <p:nvGrpSpPr>
          <p:cNvPr id="8" name="Groupe 7"/>
          <p:cNvGrpSpPr/>
          <p:nvPr/>
        </p:nvGrpSpPr>
        <p:grpSpPr>
          <a:xfrm>
            <a:off x="0" y="4941168"/>
            <a:ext cx="9129027" cy="1916832"/>
            <a:chOff x="6896" y="5013175"/>
            <a:chExt cx="9101608" cy="1819946"/>
          </a:xfrm>
        </p:grpSpPr>
        <p:pic>
          <p:nvPicPr>
            <p:cNvPr id="7" name="Image 6"/>
            <p:cNvPicPr>
              <a:picLocks noChangeAspect="1"/>
            </p:cNvPicPr>
            <p:nvPr/>
          </p:nvPicPr>
          <p:blipFill rotWithShape="1">
            <a:blip r:embed="rId3"/>
            <a:srcRect b="7160"/>
            <a:stretch/>
          </p:blipFill>
          <p:spPr>
            <a:xfrm>
              <a:off x="6243157" y="5013175"/>
              <a:ext cx="2865347" cy="1512168"/>
            </a:xfrm>
            <a:prstGeom prst="rect">
              <a:avLst/>
            </a:prstGeom>
          </p:spPr>
        </p:pic>
        <p:pic>
          <p:nvPicPr>
            <p:cNvPr id="6" name="Image 5"/>
            <p:cNvPicPr>
              <a:picLocks noChangeAspect="1"/>
            </p:cNvPicPr>
            <p:nvPr/>
          </p:nvPicPr>
          <p:blipFill rotWithShape="1">
            <a:blip r:embed="rId4"/>
            <a:srcRect b="6402"/>
            <a:stretch/>
          </p:blipFill>
          <p:spPr>
            <a:xfrm>
              <a:off x="2771800" y="5013176"/>
              <a:ext cx="3460053" cy="1512168"/>
            </a:xfrm>
            <a:prstGeom prst="rect">
              <a:avLst/>
            </a:prstGeom>
          </p:spPr>
        </p:pic>
        <p:pic>
          <p:nvPicPr>
            <p:cNvPr id="5" name="Image 4"/>
            <p:cNvPicPr>
              <a:picLocks noChangeAspect="1"/>
            </p:cNvPicPr>
            <p:nvPr/>
          </p:nvPicPr>
          <p:blipFill rotWithShape="1">
            <a:blip r:embed="rId5"/>
            <a:srcRect b="18640"/>
            <a:stretch/>
          </p:blipFill>
          <p:spPr>
            <a:xfrm>
              <a:off x="6896" y="5013176"/>
              <a:ext cx="2764904" cy="1512168"/>
            </a:xfrm>
            <a:prstGeom prst="rect">
              <a:avLst/>
            </a:prstGeom>
          </p:spPr>
        </p:pic>
        <p:sp>
          <p:nvSpPr>
            <p:cNvPr id="3" name="Rectangle 2"/>
            <p:cNvSpPr/>
            <p:nvPr/>
          </p:nvSpPr>
          <p:spPr>
            <a:xfrm>
              <a:off x="21870" y="6525344"/>
              <a:ext cx="9071662" cy="307777"/>
            </a:xfrm>
            <a:prstGeom prst="rect">
              <a:avLst/>
            </a:prstGeom>
            <a:solidFill>
              <a:srgbClr val="DB3B2E"/>
            </a:solidFill>
            <a:ln>
              <a:solidFill>
                <a:schemeClr val="bg1"/>
              </a:solidFill>
            </a:ln>
          </p:spPr>
          <p:txBody>
            <a:bodyPr wrap="square">
              <a:spAutoFit/>
            </a:bodyPr>
            <a:lstStyle/>
            <a:p>
              <a:pPr algn="ctr"/>
              <a:r>
                <a:rPr lang="fr-FR" sz="1400" dirty="0">
                  <a:hlinkClick r:id="rId6"/>
                </a:rPr>
                <a:t>https://vieux-outils-art-populaire.blogspot.com/2012/12/perce-fut.html</a:t>
              </a:r>
              <a:endParaRPr lang="fr-FR" sz="1400" dirty="0"/>
            </a:p>
          </p:txBody>
        </p:sp>
      </p:grpSp>
      <p:sp>
        <p:nvSpPr>
          <p:cNvPr id="9" name="ZoneTexte 8"/>
          <p:cNvSpPr txBox="1"/>
          <p:nvPr/>
        </p:nvSpPr>
        <p:spPr>
          <a:xfrm>
            <a:off x="3602253" y="35332"/>
            <a:ext cx="5491277" cy="400110"/>
          </a:xfrm>
          <a:prstGeom prst="rect">
            <a:avLst/>
          </a:prstGeom>
          <a:noFill/>
        </p:spPr>
        <p:txBody>
          <a:bodyPr wrap="square" rtlCol="0">
            <a:spAutoFit/>
          </a:bodyPr>
          <a:lstStyle/>
          <a:p>
            <a:pPr algn="ctr"/>
            <a:r>
              <a:rPr lang="fr-FR" sz="2000" b="1" dirty="0" smtClean="0">
                <a:solidFill>
                  <a:srgbClr val="D33123"/>
                </a:solidFill>
              </a:rPr>
              <a:t>Le perce fut</a:t>
            </a:r>
            <a:endParaRPr lang="fr-FR" sz="2000" b="1" dirty="0">
              <a:solidFill>
                <a:srgbClr val="D33123"/>
              </a:solidFill>
            </a:endParaRPr>
          </a:p>
        </p:txBody>
      </p:sp>
    </p:spTree>
    <p:extLst>
      <p:ext uri="{BB962C8B-B14F-4D97-AF65-F5344CB8AC3E}">
        <p14:creationId xmlns:p14="http://schemas.microsoft.com/office/powerpoint/2010/main" val="415702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Description de l'image Francois Rabelais - Portrait.jpg."/>
          <p:cNvSpPr>
            <a:spLocks noChangeAspect="1" noChangeArrowheads="1"/>
          </p:cNvSpPr>
          <p:nvPr/>
        </p:nvSpPr>
        <p:spPr bwMode="auto">
          <a:xfrm>
            <a:off x="155575" y="-3200400"/>
            <a:ext cx="5400675" cy="66770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171" name="Picture 3"/>
          <p:cNvPicPr>
            <a:picLocks noChangeAspect="1" noChangeArrowheads="1"/>
          </p:cNvPicPr>
          <p:nvPr/>
        </p:nvPicPr>
        <p:blipFill>
          <a:blip r:embed="rId2" cstate="print"/>
          <a:srcRect t="5452" b="33942"/>
          <a:stretch>
            <a:fillRect/>
          </a:stretch>
        </p:blipFill>
        <p:spPr bwMode="auto">
          <a:xfrm>
            <a:off x="0" y="-1"/>
            <a:ext cx="9144000"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6512" y="9782"/>
            <a:ext cx="5307369" cy="6848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419872" cy="3970318"/>
          </a:xfrm>
          <a:prstGeom prst="rect">
            <a:avLst/>
          </a:prstGeom>
        </p:spPr>
        <p:txBody>
          <a:bodyPr wrap="square">
            <a:spAutoFit/>
          </a:bodyPr>
          <a:lstStyle/>
          <a:p>
            <a:pPr algn="just"/>
            <a:r>
              <a:rPr lang="fr-FR" sz="1400" smtClean="0"/>
              <a:t>Buveurs très illustres, et vous, Vérolés très précieux (car à vous, non à autres, sont dédiés mes écrits), </a:t>
            </a:r>
            <a:r>
              <a:rPr lang="fr-FR" sz="1400" b="1" smtClean="0"/>
              <a:t>Alcibiade</a:t>
            </a:r>
            <a:r>
              <a:rPr lang="fr-FR" sz="1400" smtClean="0"/>
              <a:t>, au dialogue de </a:t>
            </a:r>
            <a:r>
              <a:rPr lang="fr-FR" sz="1400" b="1" smtClean="0"/>
              <a:t>Platon</a:t>
            </a:r>
            <a:r>
              <a:rPr lang="fr-FR" sz="1400" smtClean="0"/>
              <a:t> intitulé </a:t>
            </a:r>
            <a:r>
              <a:rPr lang="fr-FR" sz="1400" b="1" i="1" smtClean="0"/>
              <a:t>le Banquet</a:t>
            </a:r>
            <a:r>
              <a:rPr lang="fr-FR" sz="1400" smtClean="0"/>
              <a:t>, louant son précepteur </a:t>
            </a:r>
            <a:r>
              <a:rPr lang="fr-FR" sz="1400" b="1" smtClean="0"/>
              <a:t>Socrate</a:t>
            </a:r>
            <a:r>
              <a:rPr lang="fr-FR" sz="1400" smtClean="0"/>
              <a:t>, sans controverse prince des philosophes, entre autres paroles le dit être semblable ès </a:t>
            </a:r>
            <a:r>
              <a:rPr lang="fr-FR" sz="1400" b="1" smtClean="0"/>
              <a:t>Silènes</a:t>
            </a:r>
            <a:r>
              <a:rPr lang="fr-FR" sz="1400" smtClean="0"/>
              <a:t>. </a:t>
            </a:r>
            <a:r>
              <a:rPr lang="fr-FR" sz="1400" b="1" smtClean="0"/>
              <a:t>Silènes</a:t>
            </a:r>
            <a:r>
              <a:rPr lang="fr-FR" sz="1400" smtClean="0"/>
              <a:t> étaient jadis </a:t>
            </a:r>
            <a:r>
              <a:rPr lang="fr-FR" sz="1400" b="1" smtClean="0"/>
              <a:t>petites boîtes</a:t>
            </a:r>
            <a:r>
              <a:rPr lang="fr-FR" sz="1400" smtClean="0"/>
              <a:t>, telles que voyons de présent ès boutiques des apothicaires </a:t>
            </a:r>
            <a:r>
              <a:rPr lang="fr-FR" sz="1400" b="1" smtClean="0"/>
              <a:t>peintes au-dessus de figures joyeuses et frivoles</a:t>
            </a:r>
            <a:r>
              <a:rPr lang="fr-FR" sz="1400" smtClean="0"/>
              <a:t>, comme de harpies, satyres, oisons bridés, lièvres cornus, canes bâtées, boucs volants, cerfs limoniers et autres telles peintures contrefaites à plaisir pour exciter le monde à rire (quel fut </a:t>
            </a:r>
            <a:r>
              <a:rPr lang="fr-FR" sz="1400" b="1" smtClean="0"/>
              <a:t>Silène</a:t>
            </a:r>
            <a:r>
              <a:rPr lang="fr-FR" sz="1400" smtClean="0"/>
              <a:t>, maître du bon </a:t>
            </a:r>
            <a:r>
              <a:rPr lang="fr-FR" sz="1400" b="1" smtClean="0"/>
              <a:t>Bacchus</a:t>
            </a:r>
            <a:r>
              <a:rPr lang="fr-FR" sz="1400" smtClean="0"/>
              <a:t>); mais au dedans l’on réservait les fines drogues, comme baume, ambre gris, amomon, musc, civette, pierreries </a:t>
            </a:r>
            <a:endParaRPr lang="fr-FR" sz="1400"/>
          </a:p>
        </p:txBody>
      </p:sp>
      <p:pic>
        <p:nvPicPr>
          <p:cNvPr id="27650" name="Picture 2"/>
          <p:cNvPicPr>
            <a:picLocks noChangeAspect="1" noChangeArrowheads="1"/>
          </p:cNvPicPr>
          <p:nvPr/>
        </p:nvPicPr>
        <p:blipFill>
          <a:blip r:embed="rId2" cstate="print"/>
          <a:srcRect/>
          <a:stretch>
            <a:fillRect/>
          </a:stretch>
        </p:blipFill>
        <p:spPr bwMode="auto">
          <a:xfrm>
            <a:off x="3534574" y="144016"/>
            <a:ext cx="5501922" cy="3645024"/>
          </a:xfrm>
          <a:prstGeom prst="rect">
            <a:avLst/>
          </a:prstGeom>
          <a:noFill/>
          <a:ln w="9525">
            <a:noFill/>
            <a:miter lim="800000"/>
            <a:headEnd/>
            <a:tailEnd/>
          </a:ln>
        </p:spPr>
      </p:pic>
      <p:sp>
        <p:nvSpPr>
          <p:cNvPr id="4" name="Rectangle 3"/>
          <p:cNvSpPr/>
          <p:nvPr/>
        </p:nvSpPr>
        <p:spPr>
          <a:xfrm>
            <a:off x="0" y="3919696"/>
            <a:ext cx="9144000" cy="2893100"/>
          </a:xfrm>
          <a:prstGeom prst="rect">
            <a:avLst/>
          </a:prstGeom>
        </p:spPr>
        <p:txBody>
          <a:bodyPr wrap="square">
            <a:spAutoFit/>
          </a:bodyPr>
          <a:lstStyle/>
          <a:p>
            <a:pPr algn="just"/>
            <a:r>
              <a:rPr lang="fr-FR" sz="1300" smtClean="0"/>
              <a:t>et autres choses précieuses. Tel disait être </a:t>
            </a:r>
            <a:r>
              <a:rPr lang="fr-FR" sz="1300" b="1" smtClean="0"/>
              <a:t>Socrate</a:t>
            </a:r>
            <a:r>
              <a:rPr lang="fr-FR" sz="1300" smtClean="0"/>
              <a:t>, parce que, le voyant au dehors et l’estimant par </a:t>
            </a:r>
            <a:r>
              <a:rPr lang="fr-FR" sz="1300" b="1" smtClean="0"/>
              <a:t>l’extérieure apparence</a:t>
            </a:r>
            <a:r>
              <a:rPr lang="fr-FR" sz="1300" smtClean="0"/>
              <a:t>, n’en eussiez donné un coupeau d’oignon tant laid il était de corps et ridicule en son maintien, le nez pointu, le regard d’un taureau, le visage d’un fol, simple en mœurs, rustique en vêtements, pauvre de fortune, infortuné en femmes, inepte à tous offices de la république, toujours riant, toujours buvant d’autant à un chacun, toujours se guabelant, toujours dissimulant son divin savoir ; mais, ouvrant cette boîte, </a:t>
            </a:r>
            <a:r>
              <a:rPr lang="fr-FR" sz="1300" b="1" smtClean="0"/>
              <a:t>eussiez au dedans trouvé une céleste et impréciable drogue </a:t>
            </a:r>
            <a:r>
              <a:rPr lang="fr-FR" sz="1300" smtClean="0"/>
              <a:t>: entendement plus qu’humain, vertu merveilleuse, courage invincible, sobresse non pareille, contentement certain, assurance parfaite, déprisement incroyable de tout ce pourquoi les humains tant veillent, courent, travaillent, naviguent et bataillent.</a:t>
            </a:r>
          </a:p>
          <a:p>
            <a:pPr algn="just"/>
            <a:r>
              <a:rPr lang="fr-FR" sz="1300" smtClean="0"/>
              <a:t>À quel propos, en votre avis, tend ce prélude et coup d’essai ? Pour autant que vous, mes bons disciples et quelques autres fols de séjour, lisant les joyeux titres d’aucuns livres de notre invention, comme Gargantua, Pantagruel, Fessepinte, La Dignité des Braguettes, Des pois au lard cum commento, etc., </a:t>
            </a:r>
            <a:r>
              <a:rPr lang="fr-FR" sz="1300" b="1" smtClean="0"/>
              <a:t>jugez trop facilement </a:t>
            </a:r>
            <a:r>
              <a:rPr lang="fr-FR" sz="1300" smtClean="0"/>
              <a:t>n’être au dedans traité que moqueries, folâtreries et menteries joyeuses : vu que </a:t>
            </a:r>
            <a:r>
              <a:rPr lang="fr-FR" sz="1300" b="1" smtClean="0"/>
              <a:t>l’enseigne extérieure </a:t>
            </a:r>
            <a:r>
              <a:rPr lang="fr-FR" sz="1300" smtClean="0"/>
              <a:t>(c’est le titre), sans plus avant enquérir, est communément reçue à dérision et gaudisserie. Mais par telle légèreté ne convient estimer les œuvres des humains : car vous-mêmes dites que </a:t>
            </a:r>
            <a:r>
              <a:rPr lang="fr-FR" sz="1300" b="1" smtClean="0"/>
              <a:t>l’habit ne fait point le moine</a:t>
            </a:r>
            <a:r>
              <a:rPr lang="fr-FR" sz="1300" smtClean="0"/>
              <a:t>, et tel est vêtu d’habit monacal, qui au dedans n’est rien moins que moine, et tel est vêtu de cape espagnole, qui en son courage nullement affiert à l’Espagne. C’est pourquoi </a:t>
            </a:r>
            <a:r>
              <a:rPr lang="fr-FR" sz="1300" b="1" smtClean="0"/>
              <a:t>faut ouvrir le livre </a:t>
            </a:r>
            <a:r>
              <a:rPr lang="fr-FR" sz="1300" smtClean="0"/>
              <a:t>et soigneusement peser ce qui y est déduit.</a:t>
            </a:r>
            <a:endParaRPr lang="fr-FR" sz="13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7944" y="764704"/>
            <a:ext cx="5076056" cy="4247317"/>
          </a:xfrm>
          <a:prstGeom prst="rect">
            <a:avLst/>
          </a:prstGeom>
        </p:spPr>
        <p:txBody>
          <a:bodyPr wrap="square">
            <a:spAutoFit/>
          </a:bodyPr>
          <a:lstStyle/>
          <a:p>
            <a:r>
              <a:rPr lang="fr-FR" smtClean="0"/>
              <a:t> Un vaisseau de béton et de verre</a:t>
            </a:r>
          </a:p>
          <a:p>
            <a:endParaRPr lang="fr-FR" smtClean="0"/>
          </a:p>
          <a:p>
            <a:r>
              <a:rPr lang="fr-FR" smtClean="0"/>
              <a:t>Le domaine départemental </a:t>
            </a:r>
            <a:r>
              <a:rPr lang="fr-FR" b="1" smtClean="0"/>
              <a:t>PierresVives</a:t>
            </a:r>
            <a:r>
              <a:rPr lang="fr-FR" smtClean="0"/>
              <a:t> est né de la commande du Département de l’Hérault et de l’imaginaire de l’architecte </a:t>
            </a:r>
            <a:r>
              <a:rPr lang="fr-FR" b="1" smtClean="0"/>
              <a:t>Zaha Hadid.</a:t>
            </a:r>
          </a:p>
          <a:p>
            <a:r>
              <a:rPr lang="fr-FR" smtClean="0"/>
              <a:t>Ce bâtiment  illustre parfaitement la vision de cette architecte « </a:t>
            </a:r>
            <a:r>
              <a:rPr lang="fr-FR" smtClean="0">
                <a:solidFill>
                  <a:schemeClr val="accent2">
                    <a:lumMod val="75000"/>
                  </a:schemeClr>
                </a:solidFill>
              </a:rPr>
              <a:t>Obtenir de belles vues à partir de tous les angles possibles </a:t>
            </a:r>
            <a:r>
              <a:rPr lang="fr-FR" smtClean="0"/>
              <a:t>». Géométrie de lignes fluides, traits aigus et plans superposés, volumes en porte-à-faux, formes ondulées, courbées, et  arêtes vives, jeu de transparence et nervures qui irriguent le </a:t>
            </a:r>
            <a:r>
              <a:rPr lang="fr-FR" b="1" smtClean="0"/>
              <a:t>bâtiment de la sève de la connaissance</a:t>
            </a:r>
            <a:r>
              <a:rPr lang="fr-FR" smtClean="0"/>
              <a:t>. Ors, gris souris, verts fumés, noirs corbeaux… </a:t>
            </a:r>
          </a:p>
          <a:p>
            <a:r>
              <a:rPr lang="fr-FR" smtClean="0"/>
              <a:t>La lumière joue avec les teintes et les matériaux, s’accroche, scintille, réverbère, disparaît, illumine…</a:t>
            </a:r>
            <a:endParaRPr lang="fr-FR"/>
          </a:p>
        </p:txBody>
      </p:sp>
      <p:pic>
        <p:nvPicPr>
          <p:cNvPr id="5122" name="Picture 2"/>
          <p:cNvPicPr>
            <a:picLocks noChangeAspect="1" noChangeArrowheads="1"/>
          </p:cNvPicPr>
          <p:nvPr/>
        </p:nvPicPr>
        <p:blipFill>
          <a:blip r:embed="rId2" cstate="print"/>
          <a:srcRect l="11453" r="23854"/>
          <a:stretch>
            <a:fillRect/>
          </a:stretch>
        </p:blipFill>
        <p:spPr bwMode="auto">
          <a:xfrm>
            <a:off x="-36512" y="836712"/>
            <a:ext cx="4051794"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0" y="881980"/>
            <a:ext cx="7620000" cy="506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404664"/>
            <a:ext cx="4572000" cy="2862322"/>
          </a:xfrm>
          <a:prstGeom prst="rect">
            <a:avLst/>
          </a:prstGeom>
        </p:spPr>
        <p:txBody>
          <a:bodyPr>
            <a:spAutoFit/>
          </a:bodyPr>
          <a:lstStyle/>
          <a:p>
            <a:r>
              <a:rPr lang="fr-FR" b="1" smtClean="0"/>
              <a:t>Des dimensions impressionnantes</a:t>
            </a:r>
          </a:p>
          <a:p>
            <a:r>
              <a:rPr lang="fr-FR" smtClean="0"/>
              <a:t>195 m de long</a:t>
            </a:r>
          </a:p>
          <a:p>
            <a:r>
              <a:rPr lang="fr-FR" smtClean="0"/>
              <a:t>24 m de hauteur</a:t>
            </a:r>
          </a:p>
          <a:p>
            <a:r>
              <a:rPr lang="fr-FR" smtClean="0"/>
              <a:t>46 m de large</a:t>
            </a:r>
          </a:p>
          <a:p>
            <a:r>
              <a:rPr lang="fr-FR" smtClean="0"/>
              <a:t>26 000 m2</a:t>
            </a:r>
          </a:p>
          <a:p>
            <a:r>
              <a:rPr lang="fr-FR" smtClean="0"/>
              <a:t>1 000 panneaux en béton préfabriqué pour la façade</a:t>
            </a:r>
          </a:p>
          <a:p>
            <a:r>
              <a:rPr lang="fr-FR" smtClean="0"/>
              <a:t>8 000 m2 de surface vitrée</a:t>
            </a:r>
          </a:p>
          <a:p>
            <a:r>
              <a:rPr lang="fr-FR" smtClean="0"/>
              <a:t>Poids total : 80 000 tonnes (dont 28 000 m3 de béton, 3 000 tonnes d’acier)</a:t>
            </a: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cstate="print"/>
          <a:srcRect l="8265" t="14280" r="36453" b="24401"/>
          <a:stretch>
            <a:fillRect/>
          </a:stretch>
        </p:blipFill>
        <p:spPr bwMode="auto">
          <a:xfrm>
            <a:off x="251520" y="764704"/>
            <a:ext cx="8424936"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04664"/>
            <a:ext cx="8280920" cy="646331"/>
          </a:xfrm>
          <a:prstGeom prst="rect">
            <a:avLst/>
          </a:prstGeom>
        </p:spPr>
        <p:txBody>
          <a:bodyPr wrap="square">
            <a:spAutoFit/>
          </a:bodyPr>
          <a:lstStyle/>
          <a:p>
            <a:r>
              <a:rPr lang="fr-FR" b="1" smtClean="0"/>
              <a:t>3 000 m² </a:t>
            </a:r>
          </a:p>
          <a:p>
            <a:r>
              <a:rPr lang="fr-FR" smtClean="0"/>
              <a:t>Les vitres teintées en vert représentent la sève de l'arbre de la connaissance.</a:t>
            </a:r>
            <a:endParaRPr lang="fr-FR"/>
          </a:p>
        </p:txBody>
      </p:sp>
      <p:sp>
        <p:nvSpPr>
          <p:cNvPr id="3" name="Rectangle 2"/>
          <p:cNvSpPr/>
          <p:nvPr/>
        </p:nvSpPr>
        <p:spPr>
          <a:xfrm>
            <a:off x="467544" y="1364575"/>
            <a:ext cx="7560840" cy="1200329"/>
          </a:xfrm>
          <a:prstGeom prst="rect">
            <a:avLst/>
          </a:prstGeom>
        </p:spPr>
        <p:txBody>
          <a:bodyPr wrap="square">
            <a:spAutoFit/>
          </a:bodyPr>
          <a:lstStyle/>
          <a:p>
            <a:r>
              <a:rPr lang="fr-FR" b="1" smtClean="0"/>
              <a:t>Rabelais</a:t>
            </a:r>
            <a:endParaRPr lang="fr-FR" smtClean="0"/>
          </a:p>
          <a:p>
            <a:r>
              <a:rPr lang="fr-FR" smtClean="0"/>
              <a:t>Ecrivain et médecin humaniste de la Renaissance, qui a séjourné à Montpellier pour ses études de médecine. Citation extraite du tiers livre, 6, 1546 : "</a:t>
            </a:r>
            <a:r>
              <a:rPr lang="fr-FR" i="1" smtClean="0"/>
              <a:t>je ne bâtis que pierresvives, ce sont hommes</a:t>
            </a:r>
            <a:r>
              <a:rPr lang="fr-FR" smtClean="0"/>
              <a:t>".</a:t>
            </a:r>
            <a:endParaRPr lang="fr-FR"/>
          </a:p>
        </p:txBody>
      </p:sp>
      <p:sp>
        <p:nvSpPr>
          <p:cNvPr id="4" name="Rectangle 3"/>
          <p:cNvSpPr/>
          <p:nvPr/>
        </p:nvSpPr>
        <p:spPr>
          <a:xfrm>
            <a:off x="467544" y="2732727"/>
            <a:ext cx="7488832" cy="1200329"/>
          </a:xfrm>
          <a:prstGeom prst="rect">
            <a:avLst/>
          </a:prstGeom>
        </p:spPr>
        <p:txBody>
          <a:bodyPr wrap="square">
            <a:spAutoFit/>
          </a:bodyPr>
          <a:lstStyle/>
          <a:p>
            <a:r>
              <a:rPr lang="fr-FR" b="1" smtClean="0"/>
              <a:t>300 m²</a:t>
            </a:r>
            <a:endParaRPr lang="fr-FR" smtClean="0"/>
          </a:p>
          <a:p>
            <a:r>
              <a:rPr lang="fr-FR" smtClean="0"/>
              <a:t>Cet espace accueille des expositions trimestrielles en lien avec le projet d’établissement : Histoire, Sport, Environnement, Lecture, Patrimoine ou encore Architecture.</a:t>
            </a:r>
            <a:endParaRPr lang="fr-FR"/>
          </a:p>
        </p:txBody>
      </p:sp>
      <p:sp>
        <p:nvSpPr>
          <p:cNvPr id="5" name="Rectangle 4"/>
          <p:cNvSpPr/>
          <p:nvPr/>
        </p:nvSpPr>
        <p:spPr>
          <a:xfrm>
            <a:off x="467544" y="4161854"/>
            <a:ext cx="7920880" cy="923330"/>
          </a:xfrm>
          <a:prstGeom prst="rect">
            <a:avLst/>
          </a:prstGeom>
        </p:spPr>
        <p:txBody>
          <a:bodyPr wrap="square">
            <a:spAutoFit/>
          </a:bodyPr>
          <a:lstStyle/>
          <a:p>
            <a:r>
              <a:rPr lang="fr-FR" b="1" smtClean="0"/>
              <a:t>27 300 m3</a:t>
            </a:r>
            <a:endParaRPr lang="fr-FR" smtClean="0"/>
          </a:p>
          <a:p>
            <a:r>
              <a:rPr lang="fr-FR" smtClean="0"/>
              <a:t>1 000 panneaux en béton préfabriqué sont posés en façade. Chaque pièce a été coulée en place en Ardèche après un usinage des formes en 3D.</a:t>
            </a:r>
            <a:endParaRPr lang="fr-FR"/>
          </a:p>
        </p:txBody>
      </p:sp>
      <p:sp>
        <p:nvSpPr>
          <p:cNvPr id="6" name="Rectangle 5"/>
          <p:cNvSpPr/>
          <p:nvPr/>
        </p:nvSpPr>
        <p:spPr>
          <a:xfrm>
            <a:off x="467544" y="5385990"/>
            <a:ext cx="7992888" cy="923330"/>
          </a:xfrm>
          <a:prstGeom prst="rect">
            <a:avLst/>
          </a:prstGeom>
        </p:spPr>
        <p:txBody>
          <a:bodyPr wrap="square">
            <a:spAutoFit/>
          </a:bodyPr>
          <a:lstStyle/>
          <a:p>
            <a:r>
              <a:rPr lang="fr-FR" b="1" smtClean="0"/>
              <a:t>80 000 tonnes</a:t>
            </a:r>
            <a:endParaRPr lang="fr-FR" smtClean="0"/>
          </a:p>
          <a:p>
            <a:r>
              <a:rPr lang="fr-FR" smtClean="0"/>
              <a:t>3 000 tonnes d'acier et 77 000 tonnes de béton pour les fondations, la structure interne et les façades.</a:t>
            </a: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372036"/>
            <a:ext cx="892899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fr-FR" smtClean="0">
                <a:hlinkClick r:id="rId2"/>
              </a:rPr>
              <a:t>https://deavita.fr/design-exterieur/deconstructivisme-representants/</a:t>
            </a: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2123" t="8080" r="30789" b="11920"/>
          <a:stretch>
            <a:fillRect/>
          </a:stretch>
        </p:blipFill>
        <p:spPr bwMode="auto">
          <a:xfrm>
            <a:off x="0" y="0"/>
            <a:ext cx="5652120" cy="6858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9605" t="16746" r="41968" b="18915"/>
          <a:stretch>
            <a:fillRect/>
          </a:stretch>
        </p:blipFill>
        <p:spPr bwMode="auto">
          <a:xfrm>
            <a:off x="5652120" y="0"/>
            <a:ext cx="349188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2.bp.blogspot.com/_Qjgzh2ThJQM/TKTvazSbL6I/AAAAAAAAC4M/_fqr7mCX06w/s320/rabelais.jpg"/>
          <p:cNvPicPr>
            <a:picLocks noChangeAspect="1" noChangeArrowheads="1"/>
          </p:cNvPicPr>
          <p:nvPr/>
        </p:nvPicPr>
        <p:blipFill>
          <a:blip r:embed="rId2" cstate="print">
            <a:lum bright="40000"/>
          </a:blip>
          <a:srcRect/>
          <a:stretch>
            <a:fillRect/>
          </a:stretch>
        </p:blipFill>
        <p:spPr bwMode="auto">
          <a:xfrm>
            <a:off x="3579243" y="0"/>
            <a:ext cx="5529261" cy="6858000"/>
          </a:xfrm>
          <a:prstGeom prst="rect">
            <a:avLst/>
          </a:prstGeom>
          <a:noFill/>
        </p:spPr>
      </p:pic>
      <p:sp>
        <p:nvSpPr>
          <p:cNvPr id="2" name="Rectangle 1"/>
          <p:cNvSpPr/>
          <p:nvPr/>
        </p:nvSpPr>
        <p:spPr>
          <a:xfrm>
            <a:off x="-36512" y="44624"/>
            <a:ext cx="3672408" cy="6740307"/>
          </a:xfrm>
          <a:prstGeom prst="rect">
            <a:avLst/>
          </a:prstGeom>
        </p:spPr>
        <p:txBody>
          <a:bodyPr wrap="square">
            <a:spAutoFit/>
          </a:bodyPr>
          <a:lstStyle/>
          <a:p>
            <a:pPr algn="just"/>
            <a:r>
              <a:rPr lang="fr-FR" sz="1600" smtClean="0"/>
              <a:t>La tradition fait naître </a:t>
            </a:r>
            <a:r>
              <a:rPr lang="fr-FR" sz="1600" b="1" smtClean="0"/>
              <a:t>François Rabelais </a:t>
            </a:r>
            <a:r>
              <a:rPr lang="fr-FR" sz="1600" smtClean="0"/>
              <a:t>en 1394 à la Devinière, à une portée de fusil de l'Abbaye de Seuilly, où il acquiert les premiers rudiments scolaires. Il trace dans </a:t>
            </a:r>
            <a:r>
              <a:rPr lang="fr-FR" sz="1600" b="1" smtClean="0"/>
              <a:t>Gargantua</a:t>
            </a:r>
            <a:r>
              <a:rPr lang="fr-FR" sz="1600" smtClean="0"/>
              <a:t> une joyeuse satyre de ses  premières études et de la théologie </a:t>
            </a:r>
            <a:r>
              <a:rPr lang="fr-FR" sz="1600" b="1" smtClean="0"/>
              <a:t>scolastique</a:t>
            </a:r>
            <a:r>
              <a:rPr lang="fr-FR" sz="1600" smtClean="0"/>
              <a:t> qui lui a été infligée au cours de son </a:t>
            </a:r>
            <a:r>
              <a:rPr lang="fr-FR" sz="1600" b="1" smtClean="0"/>
              <a:t>noviciat</a:t>
            </a:r>
            <a:r>
              <a:rPr lang="fr-FR" sz="1600" smtClean="0"/>
              <a:t> de </a:t>
            </a:r>
            <a:r>
              <a:rPr lang="fr-FR" sz="1600" b="1" smtClean="0"/>
              <a:t>moine franciscain</a:t>
            </a:r>
            <a:r>
              <a:rPr lang="fr-FR" sz="1600" smtClean="0"/>
              <a:t>. Après avoir </a:t>
            </a:r>
            <a:r>
              <a:rPr lang="fr-FR" sz="1600" b="1" smtClean="0"/>
              <a:t>jeté son froc</a:t>
            </a:r>
            <a:r>
              <a:rPr lang="fr-FR" sz="1600" smtClean="0"/>
              <a:t> de moine pour prendre celui de </a:t>
            </a:r>
            <a:r>
              <a:rPr lang="fr-FR" sz="1600" b="1" smtClean="0"/>
              <a:t>prêtre séculier</a:t>
            </a:r>
            <a:r>
              <a:rPr lang="fr-FR" sz="1600" smtClean="0"/>
              <a:t>, Il se fait inscrire à la faculté de Médecine de </a:t>
            </a:r>
            <a:r>
              <a:rPr lang="fr-FR" sz="1600" b="1" smtClean="0"/>
              <a:t>Montpellier</a:t>
            </a:r>
            <a:r>
              <a:rPr lang="fr-FR" sz="1600" smtClean="0"/>
              <a:t>. Puis il part à </a:t>
            </a:r>
            <a:r>
              <a:rPr lang="fr-FR" sz="1600" b="1" smtClean="0"/>
              <a:t>Lyon</a:t>
            </a:r>
            <a:r>
              <a:rPr lang="fr-FR" sz="1600" smtClean="0"/>
              <a:t>, comme médecin, à l'Hôtel Dieu de Notre Dame de la Pitié du Pont du Rhône. Mais son poste de médecin et ses recherches de savant lui rapportent peu. Il n'est donc pas riche.</a:t>
            </a:r>
          </a:p>
          <a:p>
            <a:pPr algn="just"/>
            <a:r>
              <a:rPr lang="fr-FR" sz="1600" smtClean="0"/>
              <a:t>En lisant les </a:t>
            </a:r>
            <a:r>
              <a:rPr lang="fr-FR" sz="1600" i="1" smtClean="0"/>
              <a:t>Chroniques du Grand et Enorme Géant Gargantua</a:t>
            </a:r>
            <a:r>
              <a:rPr lang="fr-FR" sz="1600" smtClean="0"/>
              <a:t>, il songe alors qu'il s'est vendu en deux mois plus d'exemplaires de ce petit livre qu'il ne sera acheté de Bibles en neuf ans et qu'il écrirait lui-même sans grande peine un ouvrage du même billon. </a:t>
            </a:r>
          </a:p>
          <a:p>
            <a:pPr algn="just"/>
            <a:r>
              <a:rPr lang="fr-FR" sz="1600" i="1" smtClean="0"/>
              <a:t>Les Silènes de Rabelais</a:t>
            </a:r>
            <a:r>
              <a:rPr lang="fr-FR" sz="1600" smtClean="0"/>
              <a:t> prend donc comme héros le fils même de </a:t>
            </a:r>
            <a:r>
              <a:rPr lang="fr-FR" sz="1600" b="1" smtClean="0"/>
              <a:t>Gargantua</a:t>
            </a:r>
            <a:r>
              <a:rPr lang="fr-FR" sz="1600" smtClean="0"/>
              <a:t>, qui vient d'avoir tant de succès. </a:t>
            </a:r>
          </a:p>
          <a:p>
            <a:pPr algn="just"/>
            <a:r>
              <a:rPr lang="fr-FR" sz="1600" smtClean="0"/>
              <a:t>Ainsi naît </a:t>
            </a:r>
            <a:r>
              <a:rPr lang="fr-FR" sz="1600" b="1" smtClean="0"/>
              <a:t>Pantagruel</a:t>
            </a:r>
            <a:r>
              <a:rPr lang="fr-FR" sz="1600" i="1" smtClean="0"/>
              <a:t> </a:t>
            </a:r>
            <a:r>
              <a:rPr lang="fr-FR" sz="1600" smtClean="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2102</Words>
  <Application>Microsoft Office PowerPoint</Application>
  <PresentationFormat>Affichage à l'écran (4:3)</PresentationFormat>
  <Paragraphs>69</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Courier (W1)</vt:lpstr>
      <vt:lpstr>Thème Office</vt:lpstr>
      <vt:lpstr>Architecte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dc:title>
  <dc:creator>jean.petit</dc:creator>
  <cp:lastModifiedBy>College les Pins</cp:lastModifiedBy>
  <cp:revision>52</cp:revision>
  <dcterms:created xsi:type="dcterms:W3CDTF">2018-03-16T14:11:40Z</dcterms:created>
  <dcterms:modified xsi:type="dcterms:W3CDTF">2021-07-11T23:18:36Z</dcterms:modified>
</cp:coreProperties>
</file>